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18"/>
  </p:notesMasterIdLst>
  <p:handoutMasterIdLst>
    <p:handoutMasterId r:id="rId19"/>
  </p:handoutMasterIdLst>
  <p:sldIdLst>
    <p:sldId id="277" r:id="rId7"/>
    <p:sldId id="259" r:id="rId8"/>
    <p:sldId id="260" r:id="rId9"/>
    <p:sldId id="262" r:id="rId10"/>
    <p:sldId id="263" r:id="rId11"/>
    <p:sldId id="271" r:id="rId12"/>
    <p:sldId id="265" r:id="rId13"/>
    <p:sldId id="266" r:id="rId14"/>
    <p:sldId id="267" r:id="rId15"/>
    <p:sldId id="279" r:id="rId16"/>
    <p:sldId id="26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ey Johnson" initials="KJ" lastIdx="3" clrIdx="0">
    <p:extLst>
      <p:ext uri="{19B8F6BF-5375-455C-9EA6-DF929625EA0E}">
        <p15:presenceInfo xmlns:p15="http://schemas.microsoft.com/office/powerpoint/2012/main" userId="S-1-5-21-1757229474-466248765-902906178-330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1FB"/>
    <a:srgbClr val="4C65E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6127" autoAdjust="0"/>
  </p:normalViewPr>
  <p:slideViewPr>
    <p:cSldViewPr>
      <p:cViewPr varScale="1">
        <p:scale>
          <a:sx n="85" d="100"/>
          <a:sy n="85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28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26829180598999E-2"/>
          <c:y val="0.12121212121212122"/>
          <c:w val="0.49083647934419156"/>
          <c:h val="0.814342340730136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Readmitted from these care settings:</c:v>
                </c:pt>
              </c:strCache>
            </c:strRef>
          </c:tx>
          <c:dPt>
            <c:idx val="4"/>
            <c:bubble3D val="0"/>
            <c:spPr>
              <a:solidFill>
                <a:srgbClr val="9966FF"/>
              </a:solidFill>
            </c:spPr>
            <c:extLst>
              <c:ext xmlns:c16="http://schemas.microsoft.com/office/drawing/2014/chart" uri="{C3380CC4-5D6E-409C-BE32-E72D297353CC}">
                <c16:uniqueId val="{00000001-A21E-4DBD-B6F8-FFB73296E311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Home</c:v>
                </c:pt>
                <c:pt idx="1">
                  <c:v>HHA</c:v>
                </c:pt>
                <c:pt idx="2">
                  <c:v>Hospice</c:v>
                </c:pt>
                <c:pt idx="3">
                  <c:v>Other</c:v>
                </c:pt>
                <c:pt idx="4">
                  <c:v>SNF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0.38</c:v>
                </c:pt>
                <c:pt idx="1">
                  <c:v>0.24</c:v>
                </c:pt>
                <c:pt idx="2">
                  <c:v>0</c:v>
                </c:pt>
                <c:pt idx="3">
                  <c:v>0.1</c:v>
                </c:pt>
                <c:pt idx="4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1E-4DBD-B6F8-FFB73296E3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89"/>
      </c:pieChart>
    </c:plotArea>
    <c:legend>
      <c:legendPos val="r"/>
      <c:layout>
        <c:manualLayout>
          <c:xMode val="edge"/>
          <c:yMode val="edge"/>
          <c:x val="0.73479429133858265"/>
          <c:y val="0.27472351467430212"/>
          <c:w val="0.19103332973789236"/>
          <c:h val="0.52566660701503221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85000"/>
                  <a:lumOff val="1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30T12:55:55.703" idx="1">
    <p:pos x="2168" y="918"/>
    <p:text>I can't access the image. ED should be spelled out. Also, add Palm Beach Community text to image.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30T13:23:05.737" idx="2">
    <p:pos x="3604" y="1556"/>
    <p:text>I can't access the text box with the word Other. This needs an asterisk like the other three instances.</p:text>
    <p:extLst>
      <p:ext uri="{C676402C-5697-4E1C-873F-D02D1690AC5C}">
        <p15:threadingInfo xmlns:p15="http://schemas.microsoft.com/office/powerpoint/2012/main" timeZoneBias="300"/>
      </p:ext>
    </p:extLst>
  </p:cm>
  <p:cm authorId="1" dt="2018-11-30T13:23:08.866" idx="3">
    <p:pos x="3590" y="2186"/>
    <p:text>same as above</p:text>
    <p:extLst>
      <p:ext uri="{C676402C-5697-4E1C-873F-D02D1690AC5C}">
        <p15:threadingInfo xmlns:p15="http://schemas.microsoft.com/office/powerpoint/2012/main" timeZoneBias="30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0.05479</cdr:x>
      <cdr:y>0.5</cdr:y>
    </cdr:from>
    <cdr:to>
      <cdr:x>0.28768</cdr:x>
      <cdr:y>0.59091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4800" y="1676400"/>
          <a:ext cx="1295425" cy="304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latin typeface="+mn-lt"/>
              <a:ea typeface="+mn-ea"/>
              <a:cs typeface="+mn-cs"/>
            </a:rPr>
            <a:t>38%</a:t>
          </a:r>
          <a:r>
            <a:rPr lang="en-US" sz="1800" dirty="0"/>
            <a:t> (</a:t>
          </a:r>
          <a:r>
            <a:rPr lang="en-US" sz="1800" dirty="0">
              <a:latin typeface="+mn-lt"/>
              <a:ea typeface="+mn-ea"/>
              <a:cs typeface="+mn-cs"/>
            </a:rPr>
            <a:t>1,407</a:t>
          </a:r>
          <a:r>
            <a:rPr lang="en-US" sz="1800" dirty="0"/>
            <a:t>)</a:t>
          </a:r>
        </a:p>
      </cdr:txBody>
    </cdr:sp>
  </cdr:relSizeAnchor>
  <cdr:relSizeAnchor xmlns:cdr="http://schemas.openxmlformats.org/drawingml/2006/chartDrawing">
    <cdr:from>
      <cdr:x>0.21918</cdr:x>
      <cdr:y>0.22727</cdr:y>
    </cdr:from>
    <cdr:to>
      <cdr:x>0.43836</cdr:x>
      <cdr:y>0.31818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19200" y="762000"/>
          <a:ext cx="1219210" cy="304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 24% (878)</a:t>
          </a:r>
        </a:p>
      </cdr:txBody>
    </cdr:sp>
  </cdr:relSizeAnchor>
  <cdr:relSizeAnchor xmlns:cdr="http://schemas.openxmlformats.org/drawingml/2006/chartDrawing">
    <cdr:from>
      <cdr:x>0.28767</cdr:x>
      <cdr:y>0.61364</cdr:y>
    </cdr:from>
    <cdr:to>
      <cdr:x>0.52055</cdr:x>
      <cdr:y>0.70455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00200" y="2057400"/>
          <a:ext cx="1295399" cy="304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28% (1,040)</a:t>
          </a:r>
        </a:p>
      </cdr:txBody>
    </cdr:sp>
  </cdr:relSizeAnchor>
  <cdr:relSizeAnchor xmlns:cdr="http://schemas.openxmlformats.org/drawingml/2006/chartDrawing">
    <cdr:from>
      <cdr:x>0.34247</cdr:x>
      <cdr:y>0.40909</cdr:y>
    </cdr:from>
    <cdr:to>
      <cdr:x>0.56165</cdr:x>
      <cdr:y>0.5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905000" y="1371600"/>
          <a:ext cx="1219211" cy="304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10% (358)</a:t>
          </a:r>
        </a:p>
      </cdr:txBody>
    </cdr:sp>
  </cdr:relSizeAnchor>
  <cdr:relSizeAnchor xmlns:cdr="http://schemas.openxmlformats.org/drawingml/2006/chartDrawing">
    <cdr:from>
      <cdr:x>0.5375</cdr:x>
      <cdr:y>0.43182</cdr:y>
    </cdr:from>
    <cdr:to>
      <cdr:x>0.75668</cdr:x>
      <cdr:y>0.52273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276600" y="1447800"/>
          <a:ext cx="1336121" cy="304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0.4% (16)</a:t>
          </a:r>
        </a:p>
      </cdr:txBody>
    </cdr:sp>
  </cdr:relSizeAnchor>
  <cdr:relSizeAnchor xmlns:cdr="http://schemas.openxmlformats.org/drawingml/2006/chartDrawing">
    <cdr:from>
      <cdr:x>0.5125</cdr:x>
      <cdr:y>0.5</cdr:y>
    </cdr:from>
    <cdr:to>
      <cdr:x>0.55</cdr:x>
      <cdr:y>0.51137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720836F8-77AF-4614-A88B-FF03370773FC}"/>
            </a:ext>
          </a:extLst>
        </cdr:cNvPr>
        <cdr:cNvCxnSpPr/>
      </cdr:nvCxnSpPr>
      <cdr:spPr>
        <a:xfrm xmlns:a="http://schemas.openxmlformats.org/drawingml/2006/main" flipV="1">
          <a:off x="3124200" y="1676400"/>
          <a:ext cx="228600" cy="3810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accent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981953" y="375873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65866" y="8564739"/>
            <a:ext cx="3675786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Services Advisory Group, Inc.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fld id="{C421F214-65C1-4BD1-A29A-E6049B2E585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‹#›</a:t>
            </a:fld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3908219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821E7E-F56A-4A6E-8EBB-DFE43C9C1E83}" type="datetimeFigureOut">
              <a:rPr lang="en-US" smtClean="0"/>
              <a:t>11/30/2018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478A91-E263-46B9-A7AE-71D8ABBAC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0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78A91-E263-46B9-A7AE-71D8ABBACD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5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78A91-E263-46B9-A7AE-71D8ABBACD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573">
              <a:defRPr/>
            </a:pPr>
            <a:r>
              <a:rPr lang="en-US" dirty="0"/>
              <a:t>1.</a:t>
            </a:r>
            <a:r>
              <a:rPr lang="en-US" baseline="0" dirty="0"/>
              <a:t> </a:t>
            </a:r>
            <a:r>
              <a:rPr lang="en-US" dirty="0"/>
              <a:t>Greenwald JL, Denham CR, Jack BW. The hospital discharge: a review of a high risk care transition with highlights of a reengineered discharge process. </a:t>
            </a:r>
            <a:r>
              <a:rPr lang="en-US" i="1" dirty="0"/>
              <a:t>J Patient Saf</a:t>
            </a:r>
            <a:r>
              <a:rPr lang="en-US" dirty="0"/>
              <a:t>.</a:t>
            </a:r>
            <a:r>
              <a:rPr lang="en-US" baseline="0" dirty="0"/>
              <a:t> 2007;3</a:t>
            </a:r>
            <a:r>
              <a:rPr lang="en-US" dirty="0"/>
              <a:t>:97-106.</a:t>
            </a:r>
          </a:p>
          <a:p>
            <a:pPr defTabSz="921573">
              <a:defRPr/>
            </a:pPr>
            <a:r>
              <a:rPr lang="en-US" dirty="0"/>
              <a:t>2. Salvi F, Marchetti A, D’Angelo F, et al. Adverse drug events as a cause of hospitalization in older adults.</a:t>
            </a:r>
            <a:r>
              <a:rPr lang="en-US" b="1" dirty="0"/>
              <a:t> </a:t>
            </a:r>
            <a:r>
              <a:rPr lang="en-US" i="1" dirty="0"/>
              <a:t>Drug Saf</a:t>
            </a:r>
            <a:r>
              <a:rPr lang="en-US" dirty="0"/>
              <a:t>. 2012; 35(Suppl 1):29-45.</a:t>
            </a:r>
          </a:p>
          <a:p>
            <a:pPr defTabSz="921573">
              <a:defRPr/>
            </a:pPr>
            <a:r>
              <a:rPr lang="en-US" dirty="0"/>
              <a:t>3. Ramalho de Oliveira</a:t>
            </a:r>
            <a:r>
              <a:rPr lang="en-US" baseline="0" dirty="0"/>
              <a:t> D, Brummel AR, Miller DB. Medication therapy management:</a:t>
            </a:r>
            <a:r>
              <a:rPr lang="en-US" dirty="0"/>
              <a:t> 10 years of experience in a large integrated health care system. </a:t>
            </a:r>
            <a:r>
              <a:rPr lang="en-US" i="1" dirty="0"/>
              <a:t>J Manag Care Pharm.</a:t>
            </a:r>
            <a:r>
              <a:rPr lang="en-US" dirty="0"/>
              <a:t> 2010;16(3):185-95.</a:t>
            </a:r>
          </a:p>
          <a:p>
            <a:pPr defTabSz="921573">
              <a:defRPr/>
            </a:pPr>
            <a:endParaRPr lang="en-US" dirty="0"/>
          </a:p>
          <a:p>
            <a:pPr defTabSz="921573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78A91-E263-46B9-A7AE-71D8ABBACD4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7772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1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07/16/2015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2427-4AE7-4AFA-820A-FD7DD64A3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8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07/16/2015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2427-4AE7-4AFA-820A-FD7DD64A3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4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6858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7772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07/16/2015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8382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D2427-4AE7-4AFA-820A-FD7DD64A31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49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QIO and HSAG logo." title="Quality Improvement Organizations - Health Services Advisory Group, Inc.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2800"/>
            <a:ext cx="3657600" cy="539515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72000"/>
            <a:ext cx="6400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-- Disclaimer Text --</a:t>
            </a:r>
          </a:p>
        </p:txBody>
      </p:sp>
      <p:sp>
        <p:nvSpPr>
          <p:cNvPr id="17" name="Title 8"/>
          <p:cNvSpPr>
            <a:spLocks noGrp="1"/>
          </p:cNvSpPr>
          <p:nvPr>
            <p:ph type="title"/>
          </p:nvPr>
        </p:nvSpPr>
        <p:spPr>
          <a:xfrm>
            <a:off x="1371600" y="4191000"/>
            <a:ext cx="6400800" cy="381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07/16/2015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8382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D2427-4AE7-4AFA-820A-FD7DD64A31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9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8600" y="0"/>
            <a:ext cx="8686800" cy="1066800"/>
          </a:xfrm>
        </p:spPr>
        <p:txBody>
          <a:bodyPr lIns="0" tIns="45720" rIns="0" anchor="ctr" anchorCtr="0">
            <a:noAutofit/>
          </a:bodyPr>
          <a:lstStyle>
            <a:lvl1pPr algn="l">
              <a:defRPr sz="3600">
                <a:solidFill>
                  <a:schemeClr val="bg2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07/16/2015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57200" y="6356351"/>
            <a:ext cx="8382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D2427-4AE7-4AFA-820A-FD7DD64A31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2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6858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7772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3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white">
          <a:xfrm>
            <a:off x="228600" y="0"/>
            <a:ext cx="8686800" cy="1066800"/>
          </a:xfrm>
        </p:spPr>
        <p:txBody>
          <a:bodyPr lIns="0" rIns="0" anchor="ctr" anchorCtr="0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886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07/16/2015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8382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D2427-4AE7-4AFA-820A-FD7DD64A31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2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1031875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1031875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228600" y="0"/>
            <a:ext cx="8686800" cy="1066800"/>
          </a:xfrm>
        </p:spPr>
        <p:txBody>
          <a:bodyPr lIns="0" rIns="0" anchor="ctr" anchorCtr="0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86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07/16/2015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356351"/>
            <a:ext cx="8382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D2427-4AE7-4AFA-820A-FD7DD64A31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37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228600" y="0"/>
            <a:ext cx="8686800" cy="1066800"/>
          </a:xfrm>
        </p:spPr>
        <p:txBody>
          <a:bodyPr lIns="0" rIns="0" anchor="ctr" anchorCtr="0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07/16/2015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8382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D2427-4AE7-4AFA-820A-FD7DD64A31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7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07/16/2015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8382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D2427-4AE7-4AFA-820A-FD7DD64A31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4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143000"/>
            <a:ext cx="3008313" cy="1676400"/>
          </a:xfrm>
        </p:spPr>
        <p:txBody>
          <a:bodyPr anchor="b">
            <a:noAutofit/>
          </a:bodyPr>
          <a:lstStyle>
            <a:lvl1pPr algn="l"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971800"/>
            <a:ext cx="3008313" cy="315436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86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07/16/2015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8382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D2427-4AE7-4AFA-820A-FD7DD64A31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1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724400"/>
            <a:ext cx="6132512" cy="566738"/>
          </a:xfrm>
        </p:spPr>
        <p:txBody>
          <a:bodyPr anchor="b">
            <a:noAutofit/>
          </a:bodyPr>
          <a:lstStyle>
            <a:lvl1pPr algn="l"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47056" y="457200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2256" y="5367338"/>
            <a:ext cx="6096000" cy="8048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886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07/16/2015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8382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D2427-4AE7-4AFA-820A-FD7DD64A31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07/16/2015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8382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D2427-4AE7-4AFA-820A-FD7DD64A31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4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comments" Target="../comments/commen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14600"/>
            <a:ext cx="8686800" cy="3352800"/>
          </a:xfrm>
        </p:spPr>
        <p:txBody>
          <a:bodyPr>
            <a:noAutofit/>
          </a:bodyPr>
          <a:lstStyle/>
          <a:p>
            <a:r>
              <a:rPr lang="en-US" dirty="0"/>
              <a:t>Palm Beach Community Readmissions</a:t>
            </a:r>
            <a:br>
              <a:rPr lang="en-US" dirty="0"/>
            </a:br>
            <a:r>
              <a:rPr lang="en-US" dirty="0"/>
              <a:t>Q3 2017–Q2 2018</a:t>
            </a:r>
            <a:br>
              <a:rPr lang="en-US" dirty="0"/>
            </a:br>
            <a:br>
              <a:rPr lang="en-US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76700"/>
            <a:ext cx="7772400" cy="609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Alina Prouty</a:t>
            </a:r>
          </a:p>
          <a:p>
            <a:endParaRPr lang="en-US" sz="2800" i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8006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Health Services Advisory Group (HSAG)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0" y="4448175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i="1" dirty="0"/>
              <a:t>Quality Improvement Specialist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57225" y="5119687"/>
            <a:ext cx="7772400" cy="581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/>
              <a:t>October 2018</a:t>
            </a:r>
          </a:p>
          <a:p>
            <a:pPr>
              <a:lnSpc>
                <a:spcPct val="110000"/>
              </a:lnSpc>
            </a:pPr>
            <a:endParaRPr lang="en-US" sz="2800" dirty="0"/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810499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33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376"/>
              </a:spcBef>
            </a:pPr>
            <a:r>
              <a:rPr lang="en-US" sz="2400" dirty="0"/>
              <a:t>Alina Prouty</a:t>
            </a:r>
          </a:p>
          <a:p>
            <a:pPr>
              <a:lnSpc>
                <a:spcPct val="90000"/>
              </a:lnSpc>
              <a:spcBef>
                <a:spcPts val="376"/>
              </a:spcBef>
            </a:pP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376"/>
              </a:spcBef>
            </a:pPr>
            <a:r>
              <a:rPr lang="en-US" sz="2400" u="sng" dirty="0">
                <a:solidFill>
                  <a:srgbClr val="3B31FB"/>
                </a:solidFill>
              </a:rPr>
              <a:t>AProuty@hsag.com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950" y="426082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Quality Improvement Specialist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4997292"/>
            <a:ext cx="8162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Office: 813.865.3185 │ Cell: 813.546.7748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35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5486400"/>
            <a:ext cx="8229600" cy="457200"/>
          </a:xfrm>
        </p:spPr>
        <p:txBody>
          <a:bodyPr>
            <a:noAutofit/>
          </a:bodyPr>
          <a:lstStyle/>
          <a:p>
            <a:pPr algn="l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This material was prepared by Health Services Advisory Group, Inc., the Quality Improvement Organization for Florida under contract with the Centers for Medicare &amp; Medicaid Services (CMS), an agency of the U.S. Department of Health and Human Services. The contents presented do not necessarily reflect CMS policy. Publication No. FL-11SOW-C.3-11302018-11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6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Community Population and Readmissions</a:t>
            </a:r>
          </a:p>
        </p:txBody>
      </p:sp>
      <p:sp>
        <p:nvSpPr>
          <p:cNvPr id="8" name="Up Arrow 7"/>
          <p:cNvSpPr/>
          <p:nvPr/>
        </p:nvSpPr>
        <p:spPr>
          <a:xfrm>
            <a:off x="4219574" y="4572000"/>
            <a:ext cx="836154" cy="684311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7117608" cy="4893532"/>
          </a:xfrm>
        </p:spPr>
      </p:pic>
      <p:sp>
        <p:nvSpPr>
          <p:cNvPr id="15" name="Rectangle 14"/>
          <p:cNvSpPr/>
          <p:nvPr/>
        </p:nvSpPr>
        <p:spPr>
          <a:xfrm>
            <a:off x="5097561" y="5577050"/>
            <a:ext cx="1670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Palm Beach Community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7358" y="1398781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2289473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909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5100" y="3276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6,277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0" y="4215275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34,885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69400" y="5199950"/>
            <a:ext cx="1029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185,515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469064-3D8D-4994-9DF2-5346EBF251DF}"/>
              </a:ext>
            </a:extLst>
          </p:cNvPr>
          <p:cNvSpPr txBox="1"/>
          <p:nvPr/>
        </p:nvSpPr>
        <p:spPr>
          <a:xfrm>
            <a:off x="838200" y="6096000"/>
            <a:ext cx="75438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r>
              <a:rPr lang="en-US" sz="1050" dirty="0"/>
              <a:t>The Complete Standard Analytical Tables (CSAT) data file [Part A claims for Fee-For-Service (FFS) beneficiaries] was </a:t>
            </a:r>
            <a:br>
              <a:rPr lang="en-US" sz="1050" dirty="0"/>
            </a:br>
            <a:r>
              <a:rPr lang="en-US" sz="1050" dirty="0"/>
              <a:t>used for this analysis for the time period 07/01/17–06/30/18. </a:t>
            </a:r>
          </a:p>
        </p:txBody>
      </p:sp>
    </p:spTree>
    <p:extLst>
      <p:ext uri="{BB962C8B-B14F-4D97-AF65-F5344CB8AC3E}">
        <p14:creationId xmlns:p14="http://schemas.microsoft.com/office/powerpoint/2010/main" val="423594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tx1"/>
                </a:solidFill>
              </a:rPr>
              <a:t>30-Day Readmissions by Volume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Q3 2017–Q2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" y="1219200"/>
            <a:ext cx="1295400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356360" y="1219200"/>
            <a:ext cx="1295400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2651760" y="1219200"/>
            <a:ext cx="1295400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3936274" y="1219200"/>
            <a:ext cx="1295400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5231674" y="1219200"/>
            <a:ext cx="1295400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6527074" y="1219200"/>
            <a:ext cx="1295400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7822474" y="1219200"/>
            <a:ext cx="1295400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1368335" y="2362200"/>
            <a:ext cx="1295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2663735" y="2362200"/>
            <a:ext cx="1295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3948249" y="2362200"/>
            <a:ext cx="1295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5220788" y="2209800"/>
            <a:ext cx="129540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6516188" y="2209800"/>
            <a:ext cx="129540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7811588" y="2209800"/>
            <a:ext cx="129540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60960" y="3185160"/>
            <a:ext cx="1295400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1356360" y="3185160"/>
            <a:ext cx="1295400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2651760" y="3185160"/>
            <a:ext cx="1295400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3936274" y="3185160"/>
            <a:ext cx="1295400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5231674" y="3185160"/>
            <a:ext cx="1295400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6527074" y="3185160"/>
            <a:ext cx="1295400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7822474" y="3185160"/>
            <a:ext cx="1295400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72935" y="2194560"/>
            <a:ext cx="129540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1356360" y="2209800"/>
            <a:ext cx="129540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2651760" y="2209800"/>
            <a:ext cx="129540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3936274" y="2209800"/>
            <a:ext cx="129540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72935" y="4175760"/>
            <a:ext cx="12954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1368335" y="4175760"/>
            <a:ext cx="12954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2663735" y="4175760"/>
            <a:ext cx="12954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3948249" y="4175760"/>
            <a:ext cx="12954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5243649" y="4175760"/>
            <a:ext cx="12954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6539049" y="4175760"/>
            <a:ext cx="12954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7834449" y="4175760"/>
            <a:ext cx="12954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82731" y="5166360"/>
            <a:ext cx="1295400" cy="990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1378131" y="5166360"/>
            <a:ext cx="1295400" cy="990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/>
          <p:cNvSpPr/>
          <p:nvPr/>
        </p:nvSpPr>
        <p:spPr>
          <a:xfrm>
            <a:off x="152400" y="1371600"/>
            <a:ext cx="37338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Heart 133"/>
          <p:cNvSpPr/>
          <p:nvPr/>
        </p:nvSpPr>
        <p:spPr>
          <a:xfrm>
            <a:off x="2473235" y="1800898"/>
            <a:ext cx="193765" cy="17526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14500"/>
            <a:ext cx="328476" cy="311264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68" y="1719862"/>
            <a:ext cx="419212" cy="306923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68" y="1696899"/>
            <a:ext cx="366572" cy="346465"/>
          </a:xfrm>
          <a:prstGeom prst="rect">
            <a:avLst/>
          </a:prstGeom>
        </p:spPr>
      </p:pic>
      <p:sp>
        <p:nvSpPr>
          <p:cNvPr id="139" name="Rectangle 138"/>
          <p:cNvSpPr/>
          <p:nvPr/>
        </p:nvSpPr>
        <p:spPr>
          <a:xfrm>
            <a:off x="4051118" y="1389586"/>
            <a:ext cx="376047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77" y="1696899"/>
            <a:ext cx="328477" cy="311264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604" y="1721657"/>
            <a:ext cx="414690" cy="30727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02" y="1710935"/>
            <a:ext cx="366572" cy="346465"/>
          </a:xfrm>
          <a:prstGeom prst="rect">
            <a:avLst/>
          </a:prstGeom>
        </p:spPr>
      </p:pic>
      <p:sp>
        <p:nvSpPr>
          <p:cNvPr id="144" name="Heart 143"/>
          <p:cNvSpPr/>
          <p:nvPr/>
        </p:nvSpPr>
        <p:spPr>
          <a:xfrm>
            <a:off x="6419305" y="1800898"/>
            <a:ext cx="193765" cy="17526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2647495" y="2362200"/>
            <a:ext cx="3868693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7" name="Picture 1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45" y="2687072"/>
            <a:ext cx="323715" cy="30809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42" y="2713746"/>
            <a:ext cx="451107" cy="334254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184" y="2649384"/>
            <a:ext cx="366572" cy="346465"/>
          </a:xfrm>
          <a:prstGeom prst="rect">
            <a:avLst/>
          </a:prstGeom>
        </p:spPr>
      </p:pic>
      <p:sp>
        <p:nvSpPr>
          <p:cNvPr id="150" name="Heart 149"/>
          <p:cNvSpPr/>
          <p:nvPr/>
        </p:nvSpPr>
        <p:spPr>
          <a:xfrm>
            <a:off x="5112283" y="2753491"/>
            <a:ext cx="193765" cy="17526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2647495" y="3337560"/>
            <a:ext cx="3891554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Heart 153"/>
          <p:cNvSpPr/>
          <p:nvPr/>
        </p:nvSpPr>
        <p:spPr>
          <a:xfrm>
            <a:off x="5115507" y="3745231"/>
            <a:ext cx="193765" cy="17526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5" name="Picture 1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14" y="3615589"/>
            <a:ext cx="318953" cy="304902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954" y="3617100"/>
            <a:ext cx="478191" cy="354322"/>
          </a:xfrm>
          <a:prstGeom prst="rect">
            <a:avLst/>
          </a:prstGeom>
        </p:spPr>
      </p:pic>
      <p:sp>
        <p:nvSpPr>
          <p:cNvPr id="158" name="Rectangle 157"/>
          <p:cNvSpPr/>
          <p:nvPr/>
        </p:nvSpPr>
        <p:spPr>
          <a:xfrm>
            <a:off x="2647494" y="4328160"/>
            <a:ext cx="3891555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0" name="Picture 15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84" y="4666558"/>
            <a:ext cx="318953" cy="304902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84" y="4685708"/>
            <a:ext cx="444361" cy="333271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27" y="4649691"/>
            <a:ext cx="352286" cy="337231"/>
          </a:xfrm>
          <a:prstGeom prst="rect">
            <a:avLst/>
          </a:prstGeom>
        </p:spPr>
      </p:pic>
      <p:sp>
        <p:nvSpPr>
          <p:cNvPr id="163" name="Heart 162"/>
          <p:cNvSpPr/>
          <p:nvPr/>
        </p:nvSpPr>
        <p:spPr>
          <a:xfrm>
            <a:off x="5157652" y="4740416"/>
            <a:ext cx="193765" cy="17526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Rectangle 163"/>
          <p:cNvSpPr/>
          <p:nvPr/>
        </p:nvSpPr>
        <p:spPr>
          <a:xfrm>
            <a:off x="8101149" y="1355450"/>
            <a:ext cx="762000" cy="930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8098631" y="1456492"/>
            <a:ext cx="7213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200" dirty="0"/>
              <a:t>Week one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8109517" y="2239825"/>
            <a:ext cx="762000" cy="930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8139997" y="2370892"/>
            <a:ext cx="7213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200" dirty="0"/>
              <a:t>Week two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8109517" y="3207476"/>
            <a:ext cx="762000" cy="930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TextBox 168"/>
          <p:cNvSpPr txBox="1"/>
          <p:nvPr/>
        </p:nvSpPr>
        <p:spPr>
          <a:xfrm>
            <a:off x="8150203" y="3308220"/>
            <a:ext cx="7213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200" dirty="0"/>
              <a:t>Week three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8101149" y="4191000"/>
            <a:ext cx="762000" cy="930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TextBox 169"/>
          <p:cNvSpPr txBox="1"/>
          <p:nvPr/>
        </p:nvSpPr>
        <p:spPr>
          <a:xfrm>
            <a:off x="8109517" y="4275892"/>
            <a:ext cx="7213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200" dirty="0"/>
              <a:t>Week four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85" y="1191559"/>
            <a:ext cx="164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56360" y="1182850"/>
            <a:ext cx="148749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648742" y="1192675"/>
            <a:ext cx="148749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933959" y="1187894"/>
            <a:ext cx="148749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231674" y="1182850"/>
            <a:ext cx="148749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516188" y="1179585"/>
            <a:ext cx="148749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834449" y="1191559"/>
            <a:ext cx="148749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93129" y="2192383"/>
            <a:ext cx="148749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381011" y="2192383"/>
            <a:ext cx="148749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647496" y="2175850"/>
            <a:ext cx="3313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885428" y="2172816"/>
            <a:ext cx="3313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184977" y="2172816"/>
            <a:ext cx="3313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482671" y="2175850"/>
            <a:ext cx="3313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743133" y="2173959"/>
            <a:ext cx="3313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88514" y="3185160"/>
            <a:ext cx="392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368335" y="3209936"/>
            <a:ext cx="392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660739" y="3170375"/>
            <a:ext cx="392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874838" y="3170375"/>
            <a:ext cx="392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185431" y="3152709"/>
            <a:ext cx="392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482671" y="3157573"/>
            <a:ext cx="392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775053" y="3152709"/>
            <a:ext cx="392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3851" y="4212744"/>
            <a:ext cx="392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381011" y="4202975"/>
            <a:ext cx="392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659010" y="4132451"/>
            <a:ext cx="392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910355" y="4133595"/>
            <a:ext cx="392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181599" y="4139093"/>
            <a:ext cx="392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498364" y="4175760"/>
            <a:ext cx="392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787017" y="4157512"/>
            <a:ext cx="392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5697" y="5166360"/>
            <a:ext cx="392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356678" y="5177246"/>
            <a:ext cx="392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838200" y="6375484"/>
            <a:ext cx="762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The CSAT data file (Part A claims for FFS beneficiaries) was used for this analysis for the time period 07/01/17–06/30/18. </a:t>
            </a:r>
            <a:endParaRPr lang="en-US" dirty="0"/>
          </a:p>
        </p:txBody>
      </p:sp>
      <p:sp>
        <p:nvSpPr>
          <p:cNvPr id="180" name="TextBox 179"/>
          <p:cNvSpPr txBox="1"/>
          <p:nvPr/>
        </p:nvSpPr>
        <p:spPr>
          <a:xfrm>
            <a:off x="2895600" y="1734235"/>
            <a:ext cx="8482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/>
              <a:t>Other*: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6781800" y="1720199"/>
            <a:ext cx="8482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/>
              <a:t>Other*: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5545686" y="2679538"/>
            <a:ext cx="8482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/>
              <a:t>Other: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5527213" y="3668979"/>
            <a:ext cx="8482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/>
              <a:t>Other: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5530747" y="4666463"/>
            <a:ext cx="8482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/>
              <a:t>Other*: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299495" y="1340979"/>
            <a:ext cx="3103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	</a:t>
            </a:r>
            <a:r>
              <a:rPr lang="en-US" dirty="0"/>
              <a:t>1,809 in days 1–3</a:t>
            </a:r>
          </a:p>
          <a:p>
            <a:r>
              <a:rPr lang="en-US" b="1" dirty="0"/>
              <a:t>                                                                </a:t>
            </a:r>
            <a:endParaRPr lang="en-US" sz="1500" dirty="0"/>
          </a:p>
        </p:txBody>
      </p:sp>
      <p:sp>
        <p:nvSpPr>
          <p:cNvPr id="210" name="TextBox 209"/>
          <p:cNvSpPr txBox="1"/>
          <p:nvPr/>
        </p:nvSpPr>
        <p:spPr>
          <a:xfrm>
            <a:off x="4156434" y="1397338"/>
            <a:ext cx="420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	 </a:t>
            </a:r>
            <a:r>
              <a:rPr lang="en-US" dirty="0"/>
              <a:t>1,890 in days 4–7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401000" y="1714500"/>
            <a:ext cx="658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685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241942" y="1721657"/>
            <a:ext cx="60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486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2001634" y="1712858"/>
            <a:ext cx="645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414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2631396" y="1712858"/>
            <a:ext cx="645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3511192" y="1719543"/>
            <a:ext cx="53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212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4353459" y="1696899"/>
            <a:ext cx="658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722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5196567" y="1696899"/>
            <a:ext cx="60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554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5948569" y="1696899"/>
            <a:ext cx="645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464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6582965" y="1697584"/>
            <a:ext cx="645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7400927" y="1710202"/>
            <a:ext cx="53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146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8244377" y="1430680"/>
            <a:ext cx="737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38%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8249005" y="2335797"/>
            <a:ext cx="737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25%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8249004" y="3276600"/>
            <a:ext cx="737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19%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8244376" y="4275892"/>
            <a:ext cx="7370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19%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2571415" y="2313198"/>
            <a:ext cx="420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	 </a:t>
            </a:r>
            <a:r>
              <a:rPr lang="en-US" dirty="0"/>
              <a:t>2,420 in days 8–14</a:t>
            </a:r>
          </a:p>
          <a:p>
            <a:r>
              <a:rPr lang="en-US" b="1" dirty="0"/>
              <a:t>         </a:t>
            </a:r>
            <a:endParaRPr lang="en-US" sz="1500" dirty="0"/>
          </a:p>
        </p:txBody>
      </p:sp>
      <p:sp>
        <p:nvSpPr>
          <p:cNvPr id="226" name="TextBox 225"/>
          <p:cNvSpPr txBox="1"/>
          <p:nvPr/>
        </p:nvSpPr>
        <p:spPr>
          <a:xfrm>
            <a:off x="2989497" y="2700404"/>
            <a:ext cx="658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915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3887951" y="2702746"/>
            <a:ext cx="60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762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4639974" y="2701283"/>
            <a:ext cx="645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575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5257800" y="2685541"/>
            <a:ext cx="645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6057349" y="2685541"/>
            <a:ext cx="53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156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2581682" y="3286841"/>
            <a:ext cx="420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	 </a:t>
            </a:r>
            <a:r>
              <a:rPr lang="en-US" dirty="0"/>
              <a:t>1,901 in days 15–21</a:t>
            </a:r>
          </a:p>
          <a:p>
            <a:r>
              <a:rPr lang="en-US" b="1" dirty="0"/>
              <a:t>         </a:t>
            </a:r>
            <a:endParaRPr lang="en-US" sz="1500" dirty="0"/>
          </a:p>
        </p:txBody>
      </p:sp>
      <p:sp>
        <p:nvSpPr>
          <p:cNvPr id="233" name="TextBox 232"/>
          <p:cNvSpPr txBox="1"/>
          <p:nvPr/>
        </p:nvSpPr>
        <p:spPr>
          <a:xfrm>
            <a:off x="2989497" y="3638466"/>
            <a:ext cx="658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668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3874838" y="3634727"/>
            <a:ext cx="60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589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4677670" y="3680460"/>
            <a:ext cx="645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466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5257800" y="3669012"/>
            <a:ext cx="645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6051773" y="3686010"/>
            <a:ext cx="53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172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2611383" y="4306771"/>
            <a:ext cx="420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	 </a:t>
            </a:r>
            <a:r>
              <a:rPr lang="en-US" dirty="0"/>
              <a:t>1,841 in days 22–30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2989497" y="4695174"/>
            <a:ext cx="658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669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3885428" y="4676103"/>
            <a:ext cx="60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611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4639973" y="4671060"/>
            <a:ext cx="645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412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5323531" y="4676103"/>
            <a:ext cx="645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6116887" y="4677667"/>
            <a:ext cx="53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142</a:t>
            </a:r>
          </a:p>
        </p:txBody>
      </p:sp>
      <p:pic>
        <p:nvPicPr>
          <p:cNvPr id="166" name="Picture 16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217" y="3663320"/>
            <a:ext cx="357247" cy="339082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212E2055-CFC4-4D4D-B94F-FA00F72AEE31}"/>
              </a:ext>
            </a:extLst>
          </p:cNvPr>
          <p:cNvSpPr txBox="1"/>
          <p:nvPr/>
        </p:nvSpPr>
        <p:spPr>
          <a:xfrm>
            <a:off x="0" y="5218837"/>
            <a:ext cx="91374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*Other: long-term acute care (LTAC), rehab facilities, psych facilities, critical access hospitals (CAHs), and left against medical advice (AMA).</a:t>
            </a:r>
          </a:p>
          <a:p>
            <a:endParaRPr lang="en-US" sz="1300" dirty="0"/>
          </a:p>
          <a:p>
            <a:r>
              <a:rPr lang="en-US" sz="1300" dirty="0"/>
              <a:t>            = Home                = Skilled Nursing Facility (SNF)             = Home Health Agency(HHA)              = Hospice</a:t>
            </a:r>
          </a:p>
          <a:p>
            <a:r>
              <a:rPr lang="en-US" sz="1300" dirty="0"/>
              <a:t>					</a:t>
            </a: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E950BE25-3BE9-4082-A371-412F67EBCCA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4" y="5600920"/>
            <a:ext cx="257462" cy="246120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09BF392E-509A-4EA8-BCF9-CC8C5F3DE8F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37" y="5600920"/>
            <a:ext cx="412976" cy="309733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9FD6C361-C03A-4F86-9BD3-27187F4F345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43" y="5623780"/>
            <a:ext cx="299680" cy="286873"/>
          </a:xfrm>
          <a:prstGeom prst="rect">
            <a:avLst/>
          </a:prstGeom>
        </p:spPr>
      </p:pic>
      <p:sp>
        <p:nvSpPr>
          <p:cNvPr id="167" name="Heart 166">
            <a:extLst>
              <a:ext uri="{FF2B5EF4-FFF2-40B4-BE49-F238E27FC236}">
                <a16:creationId xmlns:a16="http://schemas.microsoft.com/office/drawing/2014/main" id="{772B3D02-0F47-4B00-8BC5-6BA09C2F2345}"/>
              </a:ext>
            </a:extLst>
          </p:cNvPr>
          <p:cNvSpPr/>
          <p:nvPr/>
        </p:nvSpPr>
        <p:spPr>
          <a:xfrm>
            <a:off x="6442375" y="5679587"/>
            <a:ext cx="193765" cy="17526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7881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tx1"/>
                </a:solidFill>
              </a:rPr>
              <a:t>Source of Readmissions Within Seven Days of Hospital Discharge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3,699 occurred within seven days of </a:t>
            </a:r>
            <a:br>
              <a:rPr lang="en-US" sz="3000" dirty="0"/>
            </a:br>
            <a:r>
              <a:rPr lang="en-US" sz="3000" dirty="0"/>
              <a:t>hospital discharge.</a:t>
            </a:r>
          </a:p>
          <a:p>
            <a:r>
              <a:rPr lang="en-US" sz="3000" dirty="0"/>
              <a:t>38 percent had been discharged to home without home health agency (HHA).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68603040"/>
              </p:ext>
            </p:extLst>
          </p:nvPr>
        </p:nvGraphicFramePr>
        <p:xfrm>
          <a:off x="1524000" y="2819400"/>
          <a:ext cx="6096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8200" y="6324600"/>
            <a:ext cx="762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The CSAT data file (Part A claims for FFS beneficiaries) was used for this analysis for the time period 07/01/17–06/30/18.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9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tx1"/>
                </a:solidFill>
              </a:rPr>
              <a:t>Seven-Day Readmissions and High-Risk Medications (HRMs)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800" dirty="0"/>
              <a:t>Of the 2,834 patients readmitted within seven days of hospital discharge, 1,275 patients were on HRMs.</a:t>
            </a:r>
          </a:p>
          <a:p>
            <a:r>
              <a:rPr lang="en-US" sz="2800" dirty="0"/>
              <a:t>That is approximately two out of every five people.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6248400"/>
            <a:ext cx="662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The CSAT data file (Part A claims for FFS beneficiaries) and the Medicare Part D date file were used for this analysis for the time period 07/01/17–06/30/18. </a:t>
            </a:r>
          </a:p>
        </p:txBody>
      </p:sp>
      <p:pic>
        <p:nvPicPr>
          <p:cNvPr id="1026" name="Picture 2" descr="S:\SHARE\PROJECTS\11SOW\C3_CC\Data\Readmission Report Slides\Q32017_Q22018\Peopl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3557588"/>
            <a:ext cx="3254594" cy="17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27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38101"/>
            <a:ext cx="86868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Seven-Day Readmissions and HRMs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6248400"/>
            <a:ext cx="6553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The CSAT data file (Part A claims for FFS beneficiaries) and the Medicare Part D date file were used for this analysis for the time period 07/01/17–06/30/18. </a:t>
            </a:r>
            <a:endParaRPr lang="en-US" sz="105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F38062-7D32-4BE8-9416-BA90A65CF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38" y="1219200"/>
            <a:ext cx="8229600" cy="685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Patients on HRMs: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93B3A78-8AEF-4851-A14E-62CBAD91E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523853"/>
              </p:ext>
            </p:extLst>
          </p:nvPr>
        </p:nvGraphicFramePr>
        <p:xfrm>
          <a:off x="342900" y="1905000"/>
          <a:ext cx="84201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3892547810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967400994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1863263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Drug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Readmissions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Readmissions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462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Opioids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374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Anticoagulants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759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Hypoglycemia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11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Opioids + Anticoagulants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413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Opioids + Hypoglycemia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144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Anticoagulants + Hypoglycemia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451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Opioids + Anticoagulants + Hypoglycemia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163438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6212970" y="2286000"/>
            <a:ext cx="574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232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12970" y="2617995"/>
            <a:ext cx="574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408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09626" y="3004560"/>
            <a:ext cx="574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257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00976" y="3386880"/>
            <a:ext cx="574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118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30819" y="3745860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83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00976" y="4108965"/>
            <a:ext cx="574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129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30819" y="4484835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48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110112" y="2286060"/>
            <a:ext cx="627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18%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110112" y="2617995"/>
            <a:ext cx="627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32%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110112" y="2996355"/>
            <a:ext cx="627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20%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239956" y="3378735"/>
            <a:ext cx="497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9%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246353" y="3755385"/>
            <a:ext cx="497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7%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21082" y="4111560"/>
            <a:ext cx="627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10%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239956" y="4495440"/>
            <a:ext cx="497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266716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Medication-Related Readmissions</a:t>
            </a:r>
          </a:p>
        </p:txBody>
      </p:sp>
      <p:sp>
        <p:nvSpPr>
          <p:cNvPr id="5" name="Oval 4"/>
          <p:cNvSpPr/>
          <p:nvPr/>
        </p:nvSpPr>
        <p:spPr>
          <a:xfrm>
            <a:off x="330200" y="1159454"/>
            <a:ext cx="1117900" cy="11179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3" descr="U:\DEPT\COMMUNIC\Federal Projects\11SOW\6 - C.3\Graphics\Syringe 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29011">
            <a:off x="527846" y="1364056"/>
            <a:ext cx="722609" cy="72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65597" y="2362200"/>
            <a:ext cx="1117900" cy="11179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5597" y="3657600"/>
            <a:ext cx="1117900" cy="11179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847" y="2429951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b="1" dirty="0">
                <a:solidFill>
                  <a:prstClr val="white"/>
                </a:solidFill>
              </a:rPr>
              <a:t>7x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847" y="3924162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>
                <a:solidFill>
                  <a:prstClr val="white"/>
                </a:solidFill>
              </a:rPr>
              <a:t>MTM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9978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3025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A458750-BB66-47FE-B094-70FF192AE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447800"/>
            <a:ext cx="6934200" cy="4906963"/>
          </a:xfrm>
        </p:spPr>
        <p:txBody>
          <a:bodyPr>
            <a:normAutofit/>
          </a:bodyPr>
          <a:lstStyle/>
          <a:p>
            <a:r>
              <a:rPr lang="en-US" sz="2800" dirty="0"/>
              <a:t>Most post-discharge adverse drug events(ADEs) are related to medications. </a:t>
            </a:r>
          </a:p>
          <a:p>
            <a:r>
              <a:rPr lang="en-US" sz="2800" dirty="0"/>
              <a:t>The odds of being hospitalized for ADEs are four to seven times higher in older adults.</a:t>
            </a:r>
          </a:p>
          <a:p>
            <a:r>
              <a:rPr lang="en-US" sz="2800" dirty="0"/>
              <a:t>Medication management is an evidence-based, proven strategy to improve medication safety.</a:t>
            </a:r>
          </a:p>
        </p:txBody>
      </p:sp>
      <p:sp>
        <p:nvSpPr>
          <p:cNvPr id="17" name="Slide Number Placeholder 11">
            <a:extLst>
              <a:ext uri="{FF2B5EF4-FFF2-40B4-BE49-F238E27FC236}">
                <a16:creationId xmlns:a16="http://schemas.microsoft.com/office/drawing/2014/main" id="{C82A61EC-131C-403D-A086-4385285021AE}"/>
              </a:ext>
            </a:extLst>
          </p:cNvPr>
          <p:cNvSpPr txBox="1">
            <a:spLocks/>
          </p:cNvSpPr>
          <p:nvPr/>
        </p:nvSpPr>
        <p:spPr>
          <a:xfrm>
            <a:off x="838200" y="6096000"/>
            <a:ext cx="6324600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025">
              <a:defRPr/>
            </a:pPr>
            <a:r>
              <a:rPr lang="en-US" sz="900" dirty="0">
                <a:solidFill>
                  <a:schemeClr val="tx1"/>
                </a:solidFill>
              </a:rPr>
              <a:t>1. Greenwald JL, Denham CR, Jack BW. The hospital discharge: a review of a high risk care transition with highlights of a reengineered discharge process. J Patient Saf. 2007;3:97-106.</a:t>
            </a:r>
          </a:p>
          <a:p>
            <a:pPr defTabSz="913025">
              <a:defRPr/>
            </a:pPr>
            <a:r>
              <a:rPr lang="en-US" sz="900" dirty="0">
                <a:solidFill>
                  <a:schemeClr val="tx1"/>
                </a:solidFill>
              </a:rPr>
              <a:t>2. Salvi F, Marchetti A, D’Angelo F, et al. Adverse drug events as a cause of hospitalization in older adults. Drug Saf. 2012;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35 (Suppl 1):29-45.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D79F01-5042-462E-B6B7-09BD74D85459}"/>
              </a:ext>
            </a:extLst>
          </p:cNvPr>
          <p:cNvSpPr txBox="1"/>
          <p:nvPr/>
        </p:nvSpPr>
        <p:spPr>
          <a:xfrm>
            <a:off x="7924800" y="181317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508928-C64C-4E81-92D4-783FA60C539F}"/>
              </a:ext>
            </a:extLst>
          </p:cNvPr>
          <p:cNvSpPr txBox="1"/>
          <p:nvPr/>
        </p:nvSpPr>
        <p:spPr>
          <a:xfrm>
            <a:off x="8115300" y="273648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653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Medication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001000" cy="533399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Medication reconciliation: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914" y="2561094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Medication therapy management: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007227"/>
            <a:ext cx="8010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 review: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1227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Medication screening project: </a:t>
            </a:r>
          </a:p>
          <a:p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885536" y="1678335"/>
            <a:ext cx="762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Comparison of all new and current medications</a:t>
            </a:r>
            <a:b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patient is taking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6271" y="3114675"/>
            <a:ext cx="68862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Comprehensive review of all patient medications to ensure optimal outcomes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5321" y="4581523"/>
            <a:ext cx="655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Retrospective or real-time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6271" y="5612039"/>
            <a:ext cx="78203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Screening tools to identify discrepancies</a:t>
            </a:r>
          </a:p>
        </p:txBody>
      </p:sp>
    </p:spTree>
    <p:extLst>
      <p:ext uri="{BB962C8B-B14F-4D97-AF65-F5344CB8AC3E}">
        <p14:creationId xmlns:p14="http://schemas.microsoft.com/office/powerpoint/2010/main" val="157973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Next Steps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EE26BF-AC27-4FFA-AF52-564543562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1"/>
            <a:ext cx="8077200" cy="114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HSAG invites providers to use the ADE Data Collection Tool to: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1E5CDB-C0EB-442E-8128-B1AEE6B25A7B}"/>
              </a:ext>
            </a:extLst>
          </p:cNvPr>
          <p:cNvSpPr txBox="1"/>
          <p:nvPr/>
        </p:nvSpPr>
        <p:spPr>
          <a:xfrm>
            <a:off x="586509" y="2514600"/>
            <a:ext cx="7719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Screen patients who are taking HRMs.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Identify 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Determine interventions.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64399"/>
      </p:ext>
    </p:extLst>
  </p:cSld>
  <p:clrMapOvr>
    <a:masterClrMapping/>
  </p:clrMapOvr>
</p:sld>
</file>

<file path=ppt/theme/theme1.xml><?xml version="1.0" encoding="utf-8"?>
<a:theme xmlns:a="http://schemas.openxmlformats.org/drawingml/2006/main" name="HSAG_PowerPointTemplate">
  <a:themeElements>
    <a:clrScheme name="HSAG">
      <a:dk1>
        <a:sysClr val="windowText" lastClr="000000"/>
      </a:dk1>
      <a:lt1>
        <a:sysClr val="window" lastClr="FFFFFF"/>
      </a:lt1>
      <a:dk2>
        <a:srgbClr val="00549E"/>
      </a:dk2>
      <a:lt2>
        <a:srgbClr val="FFFFFF"/>
      </a:lt2>
      <a:accent1>
        <a:srgbClr val="61A2D8"/>
      </a:accent1>
      <a:accent2>
        <a:srgbClr val="F79548"/>
      </a:accent2>
      <a:accent3>
        <a:srgbClr val="50B848"/>
      </a:accent3>
      <a:accent4>
        <a:srgbClr val="C02640"/>
      </a:accent4>
      <a:accent5>
        <a:srgbClr val="3F3F3F"/>
      </a:accent5>
      <a:accent6>
        <a:srgbClr val="00549E"/>
      </a:accent6>
      <a:hlink>
        <a:srgbClr val="0000FF"/>
      </a:hlink>
      <a:folHlink>
        <a:srgbClr val="800080"/>
      </a:folHlink>
    </a:clrScheme>
    <a:fontScheme name="HSA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99b49c-5140-4e33-8261-fd654abd5323">AWTCHNY6SH3D-36-58</_dlc_DocId>
    <_dlc_DocIdUrl xmlns="1399b49c-5140-4e33-8261-fd654abd5323">
      <Url>https://pulse.hsag.com/communications/_layouts/DocIdRedir.aspx?ID=AWTCHNY6SH3D-36-58</Url>
      <Description>AWTCHNY6SH3D-36-58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7C0BCAB7032641BEA12362C807B9E4" ma:contentTypeVersion="1" ma:contentTypeDescription="Create a new document." ma:contentTypeScope="" ma:versionID="9c29acbd545011141fead3c9f8a2e75a">
  <xsd:schema xmlns:xsd="http://www.w3.org/2001/XMLSchema" xmlns:xs="http://www.w3.org/2001/XMLSchema" xmlns:p="http://schemas.microsoft.com/office/2006/metadata/properties" xmlns:ns2="1399b49c-5140-4e33-8261-fd654abd5323" targetNamespace="http://schemas.microsoft.com/office/2006/metadata/properties" ma:root="true" ma:fieldsID="7bc843c1a3d38bfba587eceada91b127" ns2:_="">
    <xsd:import namespace="1399b49c-5140-4e33-8261-fd654abd532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99b49c-5140-4e33-8261-fd654abd532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1AA4E5-A1DD-47EF-AC8F-5B46A7767B4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62D5AD0-688B-433E-AFB4-535C2EA4BA9C}">
  <ds:schemaRefs>
    <ds:schemaRef ds:uri="1399b49c-5140-4e33-8261-fd654abd5323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A768C8C-F32F-4BB6-82D8-1692AC21107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16B481C-F61D-42DF-A746-152703AA2F6B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7F74E664-E812-445D-ACE2-B97FBB3DA5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99b49c-5140-4e33-8261-fd654abd5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HSAG_PowerPointTemplate</Template>
  <TotalTime>4835</TotalTime>
  <Words>815</Words>
  <Application>Microsoft Office PowerPoint</Application>
  <PresentationFormat>On-screen Show (4:3)</PresentationFormat>
  <Paragraphs>179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HSAG_PowerPointTemplate</vt:lpstr>
      <vt:lpstr>Palm Beach Community Readmissions Q3 2017–Q2 2018  </vt:lpstr>
      <vt:lpstr>Community Population and Readmissions</vt:lpstr>
      <vt:lpstr>30-Day Readmissions by Volume Q3 2017–Q2 2018</vt:lpstr>
      <vt:lpstr>Source of Readmissions Within Seven Days of Hospital Discharge</vt:lpstr>
      <vt:lpstr>Seven-Day Readmissions and High-Risk Medications (HRMs)</vt:lpstr>
      <vt:lpstr>Seven-Day Readmissions and HRMs</vt:lpstr>
      <vt:lpstr>Medication-Related Readmissions</vt:lpstr>
      <vt:lpstr>Medication Interventions</vt:lpstr>
      <vt:lpstr>Next Steps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Tallahassee Community Coalition Readmissions</dc:title>
  <dc:subject>Readmissions</dc:subject>
  <dc:creator>HSAG</dc:creator>
  <cp:keywords>Tallahassee Community Coalition Readmissions 7/16/15</cp:keywords>
  <cp:lastModifiedBy>Kelley Johnson</cp:lastModifiedBy>
  <cp:revision>342</cp:revision>
  <cp:lastPrinted>2015-05-26T14:53:32Z</cp:lastPrinted>
  <dcterms:created xsi:type="dcterms:W3CDTF">2015-05-26T13:36:44Z</dcterms:created>
  <dcterms:modified xsi:type="dcterms:W3CDTF">2018-11-30T21:59:39Z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0x010100FC7C0BCAB7032641BEA12362C807B9E4</vt:lpwstr>
  </property>
  <property fmtid="{D5CDD505-2E9C-101B-9397-08002B2CF9AE}" pid="3" name="_dlc_DocIdItemGuid">
    <vt:lpwstr>de0d4391-89a5-4db7-85cd-37a8fb5b51d0</vt:lpwstr>
  </property>
</Properties>
</file>