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8" r:id="rId5"/>
    <p:sldId id="269" r:id="rId6"/>
    <p:sldId id="271" r:id="rId7"/>
    <p:sldId id="258" r:id="rId8"/>
    <p:sldId id="262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74" autoAdjust="0"/>
  </p:normalViewPr>
  <p:slideViewPr>
    <p:cSldViewPr>
      <p:cViewPr varScale="1">
        <p:scale>
          <a:sx n="92" d="100"/>
          <a:sy n="92" d="100"/>
        </p:scale>
        <p:origin x="984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100" y="-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591864-DE2F-44A5-8129-DD896C357C8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511817-1113-4FDA-805F-74750ED3A4CD}">
      <dgm:prSet phldrT="[Text]" custT="1"/>
      <dgm:spPr/>
      <dgm:t>
        <a:bodyPr/>
        <a:lstStyle/>
        <a:p>
          <a:endParaRPr lang="en-US" sz="1500" dirty="0"/>
        </a:p>
        <a:p>
          <a:r>
            <a:rPr lang="en-US" sz="1800" dirty="0"/>
            <a:t>October 2015</a:t>
          </a:r>
        </a:p>
        <a:p>
          <a:r>
            <a:rPr lang="en-US" sz="1800" dirty="0"/>
            <a:t>Average cost per case for hospital associated sepsis was</a:t>
          </a:r>
        </a:p>
        <a:p>
          <a:r>
            <a:rPr lang="en-US" sz="1800" dirty="0"/>
            <a:t>$58,000</a:t>
          </a:r>
        </a:p>
        <a:p>
          <a:endParaRPr lang="en-US" sz="1500" dirty="0"/>
        </a:p>
      </dgm:t>
    </dgm:pt>
    <dgm:pt modelId="{AB2E7985-C8CE-438A-8605-A818B532FDFF}" type="parTrans" cxnId="{D4E17290-CF02-45F8-A144-180DF3CE223B}">
      <dgm:prSet/>
      <dgm:spPr/>
      <dgm:t>
        <a:bodyPr/>
        <a:lstStyle/>
        <a:p>
          <a:endParaRPr lang="en-US"/>
        </a:p>
      </dgm:t>
    </dgm:pt>
    <dgm:pt modelId="{C850C2F2-3BDF-4FDC-AA0C-9A918BFD2100}" type="sibTrans" cxnId="{D4E17290-CF02-45F8-A144-180DF3CE223B}">
      <dgm:prSet/>
      <dgm:spPr/>
      <dgm:t>
        <a:bodyPr/>
        <a:lstStyle/>
        <a:p>
          <a:endParaRPr lang="en-US"/>
        </a:p>
      </dgm:t>
    </dgm:pt>
    <dgm:pt modelId="{45C1D769-3281-4B21-A3A9-76A8251BD2F4}">
      <dgm:prSet phldrT="[Text]" custT="1"/>
      <dgm:spPr/>
      <dgm:t>
        <a:bodyPr/>
        <a:lstStyle/>
        <a:p>
          <a:r>
            <a:rPr lang="en-US" sz="1800" dirty="0"/>
            <a:t>September 2018</a:t>
          </a:r>
        </a:p>
        <a:p>
          <a:r>
            <a:rPr lang="en-US" sz="1800" dirty="0"/>
            <a:t> Average cost per case for hospital associated sepsis rose to </a:t>
          </a:r>
        </a:p>
        <a:p>
          <a:r>
            <a:rPr lang="en-US" sz="1800" dirty="0"/>
            <a:t>$70,000</a:t>
          </a:r>
        </a:p>
      </dgm:t>
    </dgm:pt>
    <dgm:pt modelId="{902FB0FF-0532-4306-ACB5-4C72666D53CB}" type="parTrans" cxnId="{D7F631AE-A205-43BB-A569-9F0C3500CFA1}">
      <dgm:prSet/>
      <dgm:spPr/>
      <dgm:t>
        <a:bodyPr/>
        <a:lstStyle/>
        <a:p>
          <a:endParaRPr lang="en-US"/>
        </a:p>
      </dgm:t>
    </dgm:pt>
    <dgm:pt modelId="{9E50C17E-EB16-4380-A0DE-0DFD3E121726}" type="sibTrans" cxnId="{D7F631AE-A205-43BB-A569-9F0C3500CFA1}">
      <dgm:prSet/>
      <dgm:spPr/>
      <dgm:t>
        <a:bodyPr/>
        <a:lstStyle/>
        <a:p>
          <a:endParaRPr lang="en-US"/>
        </a:p>
      </dgm:t>
    </dgm:pt>
    <dgm:pt modelId="{139961AF-4116-48CA-B9CE-A7EE305AB0D8}" type="pres">
      <dgm:prSet presAssocID="{3B591864-DE2F-44A5-8129-DD896C357C89}" presName="CompostProcess" presStyleCnt="0">
        <dgm:presLayoutVars>
          <dgm:dir/>
          <dgm:resizeHandles val="exact"/>
        </dgm:presLayoutVars>
      </dgm:prSet>
      <dgm:spPr/>
    </dgm:pt>
    <dgm:pt modelId="{7094D76E-E9DA-49B2-BAB1-04F75937A308}" type="pres">
      <dgm:prSet presAssocID="{3B591864-DE2F-44A5-8129-DD896C357C89}" presName="arrow" presStyleLbl="bgShp" presStyleIdx="0" presStyleCnt="1" custScaleX="111111"/>
      <dgm:spPr/>
    </dgm:pt>
    <dgm:pt modelId="{4AE89C2D-EC5D-4BF0-BC50-2BEAD9AC3C5B}" type="pres">
      <dgm:prSet presAssocID="{3B591864-DE2F-44A5-8129-DD896C357C89}" presName="linearProcess" presStyleCnt="0"/>
      <dgm:spPr/>
    </dgm:pt>
    <dgm:pt modelId="{36A784B4-000F-495C-A713-C5FF8D3DB3E3}" type="pres">
      <dgm:prSet presAssocID="{3C511817-1113-4FDA-805F-74750ED3A4CD}" presName="textNode" presStyleLbl="node1" presStyleIdx="0" presStyleCnt="2">
        <dgm:presLayoutVars>
          <dgm:bulletEnabled val="1"/>
        </dgm:presLayoutVars>
      </dgm:prSet>
      <dgm:spPr/>
    </dgm:pt>
    <dgm:pt modelId="{A5646DCA-3104-481D-BF39-BAE2A18E6699}" type="pres">
      <dgm:prSet presAssocID="{C850C2F2-3BDF-4FDC-AA0C-9A918BFD2100}" presName="sibTrans" presStyleCnt="0"/>
      <dgm:spPr/>
    </dgm:pt>
    <dgm:pt modelId="{AE4EF1C3-80A5-4290-8E95-34272F5609C9}" type="pres">
      <dgm:prSet presAssocID="{45C1D769-3281-4B21-A3A9-76A8251BD2F4}" presName="textNode" presStyleLbl="node1" presStyleIdx="1" presStyleCnt="2" custLinFactNeighborX="27506" custLinFactNeighborY="751">
        <dgm:presLayoutVars>
          <dgm:bulletEnabled val="1"/>
        </dgm:presLayoutVars>
      </dgm:prSet>
      <dgm:spPr/>
    </dgm:pt>
  </dgm:ptLst>
  <dgm:cxnLst>
    <dgm:cxn modelId="{F7C3C772-BC9E-4652-879C-626FD6FC2E88}" type="presOf" srcId="{3B591864-DE2F-44A5-8129-DD896C357C89}" destId="{139961AF-4116-48CA-B9CE-A7EE305AB0D8}" srcOrd="0" destOrd="0" presId="urn:microsoft.com/office/officeart/2005/8/layout/hProcess9"/>
    <dgm:cxn modelId="{0ED3C25A-EEC6-450B-AD90-1BC04E77F264}" type="presOf" srcId="{45C1D769-3281-4B21-A3A9-76A8251BD2F4}" destId="{AE4EF1C3-80A5-4290-8E95-34272F5609C9}" srcOrd="0" destOrd="0" presId="urn:microsoft.com/office/officeart/2005/8/layout/hProcess9"/>
    <dgm:cxn modelId="{D4E17290-CF02-45F8-A144-180DF3CE223B}" srcId="{3B591864-DE2F-44A5-8129-DD896C357C89}" destId="{3C511817-1113-4FDA-805F-74750ED3A4CD}" srcOrd="0" destOrd="0" parTransId="{AB2E7985-C8CE-438A-8605-A818B532FDFF}" sibTransId="{C850C2F2-3BDF-4FDC-AA0C-9A918BFD2100}"/>
    <dgm:cxn modelId="{D7F631AE-A205-43BB-A569-9F0C3500CFA1}" srcId="{3B591864-DE2F-44A5-8129-DD896C357C89}" destId="{45C1D769-3281-4B21-A3A9-76A8251BD2F4}" srcOrd="1" destOrd="0" parTransId="{902FB0FF-0532-4306-ACB5-4C72666D53CB}" sibTransId="{9E50C17E-EB16-4380-A0DE-0DFD3E121726}"/>
    <dgm:cxn modelId="{290E05F0-286B-4F74-B688-7146663085F0}" type="presOf" srcId="{3C511817-1113-4FDA-805F-74750ED3A4CD}" destId="{36A784B4-000F-495C-A713-C5FF8D3DB3E3}" srcOrd="0" destOrd="0" presId="urn:microsoft.com/office/officeart/2005/8/layout/hProcess9"/>
    <dgm:cxn modelId="{A9BE0320-BA88-4611-8DF3-7B6366B876B8}" type="presParOf" srcId="{139961AF-4116-48CA-B9CE-A7EE305AB0D8}" destId="{7094D76E-E9DA-49B2-BAB1-04F75937A308}" srcOrd="0" destOrd="0" presId="urn:microsoft.com/office/officeart/2005/8/layout/hProcess9"/>
    <dgm:cxn modelId="{69437847-EEDF-4557-8BF3-AA7B5F773633}" type="presParOf" srcId="{139961AF-4116-48CA-B9CE-A7EE305AB0D8}" destId="{4AE89C2D-EC5D-4BF0-BC50-2BEAD9AC3C5B}" srcOrd="1" destOrd="0" presId="urn:microsoft.com/office/officeart/2005/8/layout/hProcess9"/>
    <dgm:cxn modelId="{21754312-234F-49CD-B49B-A3AD7883B9AF}" type="presParOf" srcId="{4AE89C2D-EC5D-4BF0-BC50-2BEAD9AC3C5B}" destId="{36A784B4-000F-495C-A713-C5FF8D3DB3E3}" srcOrd="0" destOrd="0" presId="urn:microsoft.com/office/officeart/2005/8/layout/hProcess9"/>
    <dgm:cxn modelId="{B2FF17D5-76E7-4156-BC72-F66D596AAA34}" type="presParOf" srcId="{4AE89C2D-EC5D-4BF0-BC50-2BEAD9AC3C5B}" destId="{A5646DCA-3104-481D-BF39-BAE2A18E6699}" srcOrd="1" destOrd="0" presId="urn:microsoft.com/office/officeart/2005/8/layout/hProcess9"/>
    <dgm:cxn modelId="{905B9B96-3AA6-4C3F-8563-9701E93DD7EC}" type="presParOf" srcId="{4AE89C2D-EC5D-4BF0-BC50-2BEAD9AC3C5B}" destId="{AE4EF1C3-80A5-4290-8E95-34272F5609C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4D76E-E9DA-49B2-BAB1-04F75937A308}">
      <dsp:nvSpPr>
        <dsp:cNvPr id="0" name=""/>
        <dsp:cNvSpPr/>
      </dsp:nvSpPr>
      <dsp:spPr>
        <a:xfrm>
          <a:off x="228603" y="0"/>
          <a:ext cx="7772392" cy="4906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A784B4-000F-495C-A713-C5FF8D3DB3E3}">
      <dsp:nvSpPr>
        <dsp:cNvPr id="0" name=""/>
        <dsp:cNvSpPr/>
      </dsp:nvSpPr>
      <dsp:spPr>
        <a:xfrm>
          <a:off x="3968" y="1472088"/>
          <a:ext cx="3963358" cy="19627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October 2015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Average cost per case for hospital associated sepsis was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$58,000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99783" y="1567903"/>
        <a:ext cx="3771728" cy="1771155"/>
      </dsp:txXfrm>
    </dsp:sp>
    <dsp:sp modelId="{AE4EF1C3-80A5-4290-8E95-34272F5609C9}">
      <dsp:nvSpPr>
        <dsp:cNvPr id="0" name=""/>
        <dsp:cNvSpPr/>
      </dsp:nvSpPr>
      <dsp:spPr>
        <a:xfrm>
          <a:off x="4266241" y="1486829"/>
          <a:ext cx="3963358" cy="19627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September 2018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Average cost per case for hospital associated sepsis rose to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$70,000</a:t>
          </a:r>
        </a:p>
      </dsp:txBody>
      <dsp:txXfrm>
        <a:off x="4362056" y="1582644"/>
        <a:ext cx="3771728" cy="1771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85544" y="376386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668884" y="8576439"/>
            <a:ext cx="3682445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Services Advisory Group, Inc.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fld id="{C421F214-65C1-4BD1-A29A-E6049B2E585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‹#›</a:t>
            </a:fld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3908219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C821E7E-F56A-4A6E-8EBB-DFE43C9C1E83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B478A91-E263-46B9-A7AE-71D8ABBACD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00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6858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1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0639-1699-4958-8469-EAD60A3B590A}" type="datetime1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2427-4AE7-4AFA-820A-FD7DD64A31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8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CB65-2BB2-4600-B132-72E877AF0804}" type="datetime1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2427-4AE7-4AFA-820A-FD7DD64A31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4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685800"/>
          </a:xfrm>
        </p:spPr>
        <p:txBody>
          <a:bodyPr>
            <a:noAutofit/>
          </a:bodyPr>
          <a:lstStyle>
            <a:lvl1pPr>
              <a:defRPr sz="4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49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QIO and HSAG logo." title="Quality Improvement Organizations - Health Services Advisory Group, Inc.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352800"/>
            <a:ext cx="3657600" cy="539515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72000"/>
            <a:ext cx="6400800" cy="1371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-- Disclaimer Text --</a:t>
            </a:r>
          </a:p>
        </p:txBody>
      </p:sp>
      <p:sp>
        <p:nvSpPr>
          <p:cNvPr id="17" name="Title 8"/>
          <p:cNvSpPr>
            <a:spLocks noGrp="1"/>
          </p:cNvSpPr>
          <p:nvPr>
            <p:ph type="title"/>
          </p:nvPr>
        </p:nvSpPr>
        <p:spPr>
          <a:xfrm>
            <a:off x="1371600" y="4191000"/>
            <a:ext cx="6400800" cy="381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9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tIns="45720" rIns="0" anchor="ctr" anchorCtr="0">
            <a:no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Font typeface="Calibri" panose="020F0502020204030204" pitchFamily="34" charset="0"/>
              <a:buChar char="–"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Font typeface="Calibri" panose="020F050202020403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Font typeface="Calibri" panose="020F0502020204030204" pitchFamily="34" charset="0"/>
              <a:buChar char="»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2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685800"/>
          </a:xfrm>
        </p:spPr>
        <p:txBody>
          <a:bodyPr>
            <a:noAutofit/>
          </a:bodyPr>
          <a:lstStyle>
            <a:lvl1pPr>
              <a:defRPr sz="4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3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rIns="0" anchor="ctr" anchorCtr="0">
            <a:no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12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1031875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1031875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rIns="0" anchor="ctr" anchorCtr="0">
            <a:no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7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228600" y="0"/>
            <a:ext cx="8686800" cy="1066800"/>
          </a:xfrm>
        </p:spPr>
        <p:txBody>
          <a:bodyPr lIns="0" rIns="0" anchor="ctr" anchorCtr="0">
            <a:no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7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64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143000"/>
            <a:ext cx="3008313" cy="1676400"/>
          </a:xfrm>
        </p:spPr>
        <p:txBody>
          <a:bodyPr anchor="b">
            <a:noAutofit/>
          </a:bodyPr>
          <a:lstStyle>
            <a:lvl1pPr algn="l">
              <a:defRPr sz="3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3000"/>
            <a:ext cx="5111750" cy="498316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" y="2971800"/>
            <a:ext cx="3008313" cy="31543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1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724400"/>
            <a:ext cx="6132512" cy="566738"/>
          </a:xfrm>
        </p:spPr>
        <p:txBody>
          <a:bodyPr anchor="b">
            <a:noAutofit/>
          </a:bodyPr>
          <a:lstStyle>
            <a:lvl1pPr algn="l">
              <a:defRPr sz="3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47056" y="457200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42256" y="5367338"/>
            <a:ext cx="6096000" cy="804862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8400"/>
            <a:ext cx="762000" cy="533400"/>
          </a:xfrm>
        </p:spPr>
        <p:txBody>
          <a:bodyPr/>
          <a:lstStyle>
            <a:lvl1pPr algn="l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1932CD8-2456-4537-B600-04522923C8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E82D-28B4-43C8-A932-F4B81A8B5B64}" type="datetime1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D2427-4AE7-4AFA-820A-FD7DD64A31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4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Calibri" panose="020F050202020403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alibri" panose="020F0502020204030204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anose="020F050202020403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alibri" panose="020F050202020403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Calibri" panose="020F050202020403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dc.gov/ncezid/dhqp/index.html" TargetMode="External"/><Relationship Id="rId4" Type="http://schemas.openxmlformats.org/officeDocument/2006/relationships/hyperlink" Target="https://www.cdc.gov/ncezid/dw-index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modernhealthcare.com/safety-quality/sepsis-treatment-costs-shoot-up-15-billion-hospitals-over-three-years?utm_source=modern-healthcare-am-friday&amp;utm_medium=email&amp;utm_campaign=20190322&amp;utm_content=article5-readmore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97E73-42CA-4614-8533-89DB2BBD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for Disease Control and Prevention (CDC)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1505D18-03CF-448D-B016-50E9EA45A0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11" y="1981200"/>
            <a:ext cx="8229600" cy="258409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328B5-C33C-4DC3-8089-AA4B0E382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CE7EB-3EF9-4687-8C7E-C38BB7717577}"/>
              </a:ext>
            </a:extLst>
          </p:cNvPr>
          <p:cNvSpPr/>
          <p:nvPr/>
        </p:nvSpPr>
        <p:spPr>
          <a:xfrm>
            <a:off x="809446" y="6125289"/>
            <a:ext cx="23974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https://www.cdc.gov/sepsis/datareports/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CED089-BCC0-45F9-93FD-C0A815BC6243}"/>
              </a:ext>
            </a:extLst>
          </p:cNvPr>
          <p:cNvSpPr/>
          <p:nvPr/>
        </p:nvSpPr>
        <p:spPr>
          <a:xfrm>
            <a:off x="809445" y="6285780"/>
            <a:ext cx="673435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Page last reviewed: August 23, 2016 Content source: </a:t>
            </a:r>
            <a:r>
              <a:rPr lang="en-US" sz="1100" dirty="0">
                <a:hlinkClick r:id="rId3"/>
              </a:rPr>
              <a:t>Centers for Disease Control and Prevention</a:t>
            </a:r>
            <a:r>
              <a:rPr lang="en-US" sz="1100" dirty="0"/>
              <a:t>, </a:t>
            </a:r>
            <a:r>
              <a:rPr lang="en-US" sz="1100" dirty="0">
                <a:hlinkClick r:id="rId4"/>
              </a:rPr>
              <a:t>National Center for Emerging and Zoonotic Infectious Diseases (NCEZID)</a:t>
            </a:r>
            <a:r>
              <a:rPr lang="en-US" sz="1100" dirty="0"/>
              <a:t>, </a:t>
            </a:r>
            <a:r>
              <a:rPr lang="en-US" sz="1100" dirty="0">
                <a:hlinkClick r:id="rId5"/>
              </a:rPr>
              <a:t>Division of Healthcare Quality Promotion (DHQP)</a:t>
            </a:r>
            <a:r>
              <a:rPr lang="en-U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631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98E84-F4A6-45C1-9509-49B69FF8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at risk for sepsis?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99B5C-DD64-489B-8AA1-42E172C3E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85" y="1832814"/>
            <a:ext cx="8229600" cy="3933775"/>
          </a:xfrm>
        </p:spPr>
        <p:txBody>
          <a:bodyPr>
            <a:normAutofit fontScale="25000" lnSpcReduction="20000"/>
          </a:bodyPr>
          <a:lstStyle/>
          <a:p>
            <a:pPr marL="800100" lvl="2" indent="0"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</a:rPr>
              <a:t>Children younger than one</a:t>
            </a:r>
          </a:p>
          <a:p>
            <a:pPr marL="800100" lvl="2" indent="0">
              <a:buNone/>
            </a:pPr>
            <a:endParaRPr lang="en-US" altLang="en-US" sz="8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800100" lvl="2" indent="0">
              <a:buNone/>
            </a:pPr>
            <a:endParaRPr lang="en-US" altLang="en-US" sz="8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</a:rPr>
              <a:t>	People with weakened immune systems</a:t>
            </a:r>
          </a:p>
          <a:p>
            <a:pPr marL="0" indent="0">
              <a:buNone/>
            </a:pPr>
            <a:endParaRPr lang="en-US" altLang="en-US" sz="8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8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</a:rPr>
              <a:t>	People with chronic medical conditions, such as 	diabetes, lung 	disease, cancer, and kidney disease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8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8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schemeClr val="tx1"/>
                </a:solidFill>
                <a:latin typeface="Arial" panose="020B0604020202020204" pitchFamily="34" charset="0"/>
              </a:rPr>
              <a:t>  	Adults 65 or older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7200" dirty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9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en-US" altLang="en-US" sz="7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7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FD4AF-270E-4686-863C-61E4287E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5" name="Picture 1" descr="Sepsis icon—65+ years old">
            <a:extLst>
              <a:ext uri="{FF2B5EF4-FFF2-40B4-BE49-F238E27FC236}">
                <a16:creationId xmlns:a16="http://schemas.microsoft.com/office/drawing/2014/main" id="{A7026231-FBFE-4581-A71C-82DFD4050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30" y="4493496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4E1735E5-2E14-4359-BD08-683671490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5399"/>
            <a:ext cx="48442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Sepsis icon—chronic conditions">
            <a:extLst>
              <a:ext uri="{FF2B5EF4-FFF2-40B4-BE49-F238E27FC236}">
                <a16:creationId xmlns:a16="http://schemas.microsoft.com/office/drawing/2014/main" id="{1C862EA7-8664-48ED-A191-78F087281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30" y="3536095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psis icon—weakened immune system">
            <a:extLst>
              <a:ext uri="{FF2B5EF4-FFF2-40B4-BE49-F238E27FC236}">
                <a16:creationId xmlns:a16="http://schemas.microsoft.com/office/drawing/2014/main" id="{CEC7E485-0977-4352-A768-323F87D88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30" y="2608051"/>
            <a:ext cx="762000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epsis icon—children under 1 year old">
            <a:extLst>
              <a:ext uri="{FF2B5EF4-FFF2-40B4-BE49-F238E27FC236}">
                <a16:creationId xmlns:a16="http://schemas.microsoft.com/office/drawing/2014/main" id="{DA7A486F-40E4-4320-A015-91AF8109A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30" y="165179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475C99-A628-4C04-8F3B-8EB81E5C511C}"/>
              </a:ext>
            </a:extLst>
          </p:cNvPr>
          <p:cNvSpPr/>
          <p:nvPr/>
        </p:nvSpPr>
        <p:spPr>
          <a:xfrm>
            <a:off x="1286984" y="62688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https://www.cdc.gov/sepsis/what-is-sepsis.html</a:t>
            </a:r>
          </a:p>
        </p:txBody>
      </p:sp>
    </p:spTree>
    <p:extLst>
      <p:ext uri="{BB962C8B-B14F-4D97-AF65-F5344CB8AC3E}">
        <p14:creationId xmlns:p14="http://schemas.microsoft.com/office/powerpoint/2010/main" val="414449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8EBE1-0934-4CCB-8596-D747842F0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per Case for Hospital Associated Sepsis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67AD857-016F-473E-A779-5DF4C82D83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413300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F00C1-FC14-487C-8847-612D308EF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3C2F8E-6FF0-4192-8854-29D0A2315D9F}"/>
              </a:ext>
            </a:extLst>
          </p:cNvPr>
          <p:cNvSpPr/>
          <p:nvPr/>
        </p:nvSpPr>
        <p:spPr>
          <a:xfrm>
            <a:off x="1255643" y="6126163"/>
            <a:ext cx="6400800" cy="626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u="sng" dirty="0">
                <a:solidFill>
                  <a:srgbClr val="0563C1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https://www.modernhealthcare.com/safety-quality/sepsis-treatment-costs-shoot-up-15-billion-hospitals-over-three-years?utm_source=modern-healthcare-am-friday&amp;utm_medium=email&amp;utm_campaign=20190322&amp;utm_content=article5-readmore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25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Sepsis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Florida Q4 2017-Q3 2018</a:t>
            </a:r>
          </a:p>
        </p:txBody>
      </p:sp>
    </p:spTree>
    <p:extLst>
      <p:ext uri="{BB962C8B-B14F-4D97-AF65-F5344CB8AC3E}">
        <p14:creationId xmlns:p14="http://schemas.microsoft.com/office/powerpoint/2010/main" val="80101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Top Ten Counties with the Highest Number of Sepsis Total Discharges (D/C) Q4 2017-Q3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2CD8-2456-4537-B600-04522923C878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1868968-9F7B-456C-BAE0-820F36451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778928"/>
              </p:ext>
            </p:extLst>
          </p:nvPr>
        </p:nvGraphicFramePr>
        <p:xfrm>
          <a:off x="228600" y="1447800"/>
          <a:ext cx="8534400" cy="398741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58599246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843245783"/>
                    </a:ext>
                  </a:extLst>
                </a:gridCol>
                <a:gridCol w="674077">
                  <a:extLst>
                    <a:ext uri="{9D8B030D-6E8A-4147-A177-3AD203B41FA5}">
                      <a16:colId xmlns:a16="http://schemas.microsoft.com/office/drawing/2014/main" val="904425038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1034108015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4216520971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2235585599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2421593967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2874250099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558642021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3905788636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2092667068"/>
                    </a:ext>
                  </a:extLst>
                </a:gridCol>
                <a:gridCol w="656492">
                  <a:extLst>
                    <a:ext uri="{9D8B030D-6E8A-4147-A177-3AD203B41FA5}">
                      <a16:colId xmlns:a16="http://schemas.microsoft.com/office/drawing/2014/main" val="106277025"/>
                    </a:ext>
                  </a:extLst>
                </a:gridCol>
                <a:gridCol w="656495">
                  <a:extLst>
                    <a:ext uri="{9D8B030D-6E8A-4147-A177-3AD203B41FA5}">
                      <a16:colId xmlns:a16="http://schemas.microsoft.com/office/drawing/2014/main" val="1200611855"/>
                    </a:ext>
                  </a:extLst>
                </a:gridCol>
              </a:tblGrid>
              <a:tr h="11172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D/C status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All Cause D/C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All cause 30 day Readmits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All Cause 30 day Readmit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All Cause 30 Day Mortality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All Cause 30 day Mortality Rate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Sepsis D/C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Sepsis  30- day Readmits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Sepsis    30 Day Readmit Rate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Sepsis    30 day Mortality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Sepsis  30 Day Mortality Rate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186162"/>
                  </a:ext>
                </a:extLst>
              </a:tr>
              <a:tr h="330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Miami-Dade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28755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Palm Beach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490308"/>
                  </a:ext>
                </a:extLst>
              </a:tr>
              <a:tr h="279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Broward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794291"/>
                  </a:ext>
                </a:extLst>
              </a:tr>
              <a:tr h="279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Pinellas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368488"/>
                  </a:ext>
                </a:extLst>
              </a:tr>
              <a:tr h="279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Hillsborough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51057"/>
                  </a:ext>
                </a:extLst>
              </a:tr>
              <a:tr h="279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897210"/>
                  </a:ext>
                </a:extLst>
              </a:tr>
              <a:tr h="279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Duval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8954"/>
                  </a:ext>
                </a:extLst>
              </a:tr>
              <a:tr h="279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177663"/>
                  </a:ext>
                </a:extLst>
              </a:tr>
              <a:tr h="279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96176"/>
                  </a:ext>
                </a:extLst>
              </a:tr>
              <a:tr h="279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Brevard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117444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6ACED4E-7D79-428F-A6D4-4B03A0316D51}"/>
              </a:ext>
            </a:extLst>
          </p:cNvPr>
          <p:cNvSpPr/>
          <p:nvPr/>
        </p:nvSpPr>
        <p:spPr>
          <a:xfrm>
            <a:off x="1229264" y="6222521"/>
            <a:ext cx="5781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000" dirty="0">
                <a:solidFill>
                  <a:srgbClr val="000000"/>
                </a:solidFill>
              </a:rPr>
              <a:t>The CSAT data file (Part A Claims for FFS beneficiaries) was used for this analysis for  Q4 2017-Q3 2018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CAA0EF-1500-4832-B70F-A69371FB1541}"/>
              </a:ext>
            </a:extLst>
          </p:cNvPr>
          <p:cNvSpPr txBox="1"/>
          <p:nvPr/>
        </p:nvSpPr>
        <p:spPr>
          <a:xfrm>
            <a:off x="304800" y="5775084"/>
            <a:ext cx="533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Bolded counties have community coalitions</a:t>
            </a:r>
          </a:p>
        </p:txBody>
      </p:sp>
    </p:spTree>
    <p:extLst>
      <p:ext uri="{BB962C8B-B14F-4D97-AF65-F5344CB8AC3E}">
        <p14:creationId xmlns:p14="http://schemas.microsoft.com/office/powerpoint/2010/main" val="3831397512"/>
      </p:ext>
    </p:extLst>
  </p:cSld>
  <p:clrMapOvr>
    <a:masterClrMapping/>
  </p:clrMapOvr>
</p:sld>
</file>

<file path=ppt/theme/theme1.xml><?xml version="1.0" encoding="utf-8"?>
<a:theme xmlns:a="http://schemas.openxmlformats.org/drawingml/2006/main" name="HSAG_PPT_Template_Blocks">
  <a:themeElements>
    <a:clrScheme name="Custom 2">
      <a:dk1>
        <a:srgbClr val="000000"/>
      </a:dk1>
      <a:lt1>
        <a:srgbClr val="FFFFFF"/>
      </a:lt1>
      <a:dk2>
        <a:srgbClr val="00549E"/>
      </a:dk2>
      <a:lt2>
        <a:srgbClr val="FFFFFF"/>
      </a:lt2>
      <a:accent1>
        <a:srgbClr val="00539D"/>
      </a:accent1>
      <a:accent2>
        <a:srgbClr val="61A1D7"/>
      </a:accent2>
      <a:accent3>
        <a:srgbClr val="F79548"/>
      </a:accent3>
      <a:accent4>
        <a:srgbClr val="50B848"/>
      </a:accent4>
      <a:accent5>
        <a:srgbClr val="C02540"/>
      </a:accent5>
      <a:accent6>
        <a:srgbClr val="3E3E3E"/>
      </a:accent6>
      <a:hlink>
        <a:srgbClr val="0000FF"/>
      </a:hlink>
      <a:folHlink>
        <a:srgbClr val="800080"/>
      </a:folHlink>
    </a:clrScheme>
    <a:fontScheme name="HSAG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SAG_QIN_PowerPointTemplate  -  Read-Only" id="{F1CC470D-02EB-4277-A4CE-CCC62C6471E8}" vid="{E8B0231B-0BC8-4FA4-8B68-508E852F5D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HSAG All" ma:contentTypeID="0x010100623C2548D5DE3444A71227BD332BC4C70900A6D7A54DEB9C9241859957C15A0AFF19" ma:contentTypeVersion="17" ma:contentTypeDescription="" ma:contentTypeScope="" ma:versionID="b3d60a970d6739af6e94d5c7f49c326e">
  <xsd:schema xmlns:xsd="http://www.w3.org/2001/XMLSchema" xmlns:xs="http://www.w3.org/2001/XMLSchema" xmlns:p="http://schemas.microsoft.com/office/2006/metadata/properties" xmlns:ns2="f4ccec35-2da7-481a-9b50-30ea2ee32da7" xmlns:ns3="eccfee05-da0d-405e-a4ab-05df90ef7350" xmlns:ns4="30ad8e74-5fbc-4d39-a176-fc0e1a93de4a" targetNamespace="http://schemas.microsoft.com/office/2006/metadata/properties" ma:root="true" ma:fieldsID="d5f90f04177130c1efec3e9aaa63eb92" ns2:_="" ns3:_="" ns4:_="">
    <xsd:import namespace="f4ccec35-2da7-481a-9b50-30ea2ee32da7"/>
    <xsd:import namespace="eccfee05-da0d-405e-a4ab-05df90ef7350"/>
    <xsd:import namespace="30ad8e74-5fbc-4d39-a176-fc0e1a93de4a"/>
    <xsd:element name="properties">
      <xsd:complexType>
        <xsd:sequence>
          <xsd:element name="documentManagement">
            <xsd:complexType>
              <xsd:all>
                <xsd:element ref="ns2:le12ff28e66f4947963fd10ad08cc43b" minOccurs="0"/>
                <xsd:element ref="ns2:TaxCatchAll" minOccurs="0"/>
                <xsd:element ref="ns2:ncd52a1cbd4a436cbfea80a34799b06d" minOccurs="0"/>
                <xsd:element ref="ns2:GroupBy" minOccurs="0"/>
                <xsd:element ref="ns2:TaxCatchAllLabel" minOccurs="0"/>
                <xsd:element ref="ns2:e1ef5edb3ba241d7a2e5028def9a9f9f" minOccurs="0"/>
                <xsd:element ref="ns2:b619958fd5924531830330595669c928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ccec35-2da7-481a-9b50-30ea2ee32da7" elementFormDefault="qualified">
    <xsd:import namespace="http://schemas.microsoft.com/office/2006/documentManagement/types"/>
    <xsd:import namespace="http://schemas.microsoft.com/office/infopath/2007/PartnerControls"/>
    <xsd:element name="le12ff28e66f4947963fd10ad08cc43b" ma:index="5" nillable="true" ma:displayName="State/Location_0" ma:hidden="true" ma:internalName="le12ff28e66f4947963fd10ad08cc43b">
      <xsd:simpleType>
        <xsd:restriction base="dms:Note"/>
      </xsd:simpleType>
    </xsd:element>
    <xsd:element name="TaxCatchAll" ma:index="6" nillable="true" ma:displayName="Taxonomy Catch All Column" ma:description="" ma:hidden="true" ma:list="{4543a777-1e35-4860-be30-0b07c7feb00f}" ma:internalName="TaxCatchAll" ma:showField="CatchAllData" ma:web="f4ccec35-2da7-481a-9b50-30ea2ee3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cd52a1cbd4a436cbfea80a34799b06d" ma:index="8" nillable="true" ma:displayName="Year_0" ma:hidden="true" ma:internalName="ncd52a1cbd4a436cbfea80a34799b06d" ma:readOnly="false">
      <xsd:simpleType>
        <xsd:restriction base="dms:Note"/>
      </xsd:simpleType>
    </xsd:element>
    <xsd:element name="GroupBy" ma:index="9" nillable="true" ma:displayName="GroupBy" ma:hidden="true" ma:internalName="GroupBy" ma:readOnly="false">
      <xsd:simpleType>
        <xsd:restriction base="dms:Text">
          <xsd:maxLength value="255"/>
        </xsd:restriction>
      </xsd:simpleType>
    </xsd:element>
    <xsd:element name="TaxCatchAllLabel" ma:index="10" nillable="true" ma:displayName="Taxonomy Catch All Column1" ma:description="" ma:hidden="true" ma:list="{4543a777-1e35-4860-be30-0b07c7feb00f}" ma:internalName="TaxCatchAllLabel" ma:readOnly="true" ma:showField="CatchAllDataLabel" ma:web="f4ccec35-2da7-481a-9b50-30ea2ee3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1ef5edb3ba241d7a2e5028def9a9f9f" ma:index="11" nillable="true" ma:displayName="All Types_0" ma:hidden="true" ma:internalName="e1ef5edb3ba241d7a2e5028def9a9f9f">
      <xsd:simpleType>
        <xsd:restriction base="dms:Note"/>
      </xsd:simpleType>
    </xsd:element>
    <xsd:element name="b619958fd5924531830330595669c928" ma:index="13" nillable="true" ma:displayName="Document Status_0" ma:hidden="true" ma:internalName="b619958fd5924531830330595669c928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cfee05-da0d-405e-a4ab-05df90ef735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ad8e74-5fbc-4d39-a176-fc0e1a93de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12ff28e66f4947963fd10ad08cc43b xmlns="f4ccec35-2da7-481a-9b50-30ea2ee32da7" xsi:nil="true"/>
    <GroupBy xmlns="f4ccec35-2da7-481a-9b50-30ea2ee32da7" xsi:nil="true"/>
    <e1ef5edb3ba241d7a2e5028def9a9f9f xmlns="f4ccec35-2da7-481a-9b50-30ea2ee32da7" xsi:nil="true"/>
    <TaxCatchAll xmlns="f4ccec35-2da7-481a-9b50-30ea2ee32da7"/>
    <b619958fd5924531830330595669c928 xmlns="f4ccec35-2da7-481a-9b50-30ea2ee32da7" xsi:nil="true"/>
    <ncd52a1cbd4a436cbfea80a34799b06d xmlns="f4ccec35-2da7-481a-9b50-30ea2ee32da7" xsi:nil="true"/>
  </documentManagement>
</p:properties>
</file>

<file path=customXml/itemProps1.xml><?xml version="1.0" encoding="utf-8"?>
<ds:datastoreItem xmlns:ds="http://schemas.openxmlformats.org/officeDocument/2006/customXml" ds:itemID="{938F996A-AF77-472F-8010-8843A5CD24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ccec35-2da7-481a-9b50-30ea2ee32da7"/>
    <ds:schemaRef ds:uri="eccfee05-da0d-405e-a4ab-05df90ef7350"/>
    <ds:schemaRef ds:uri="30ad8e74-5fbc-4d39-a176-fc0e1a93de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72F070-E8E8-4F1C-8581-D1FA37F5CC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8E93AC-E7A7-4D95-9B36-D529BAC73DDC}">
  <ds:schemaRefs>
    <ds:schemaRef ds:uri="http://schemas.microsoft.com/office/2006/documentManagement/types"/>
    <ds:schemaRef ds:uri="http://purl.org/dc/terms/"/>
    <ds:schemaRef ds:uri="f4ccec35-2da7-481a-9b50-30ea2ee32da7"/>
    <ds:schemaRef ds:uri="http://purl.org/dc/elements/1.1/"/>
    <ds:schemaRef ds:uri="eccfee05-da0d-405e-a4ab-05df90ef7350"/>
    <ds:schemaRef ds:uri="30ad8e74-5fbc-4d39-a176-fc0e1a93de4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HSAG_QIN_PowerPointTemplate</Template>
  <TotalTime>307</TotalTime>
  <Words>430</Words>
  <Application>Microsoft Office PowerPoint</Application>
  <PresentationFormat>On-screen Show (4:3)</PresentationFormat>
  <Paragraphs>179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Tahoma</vt:lpstr>
      <vt:lpstr>Times New Roman</vt:lpstr>
      <vt:lpstr>HSAG_PPT_Template_Blocks</vt:lpstr>
      <vt:lpstr>Center for Disease Control and Prevention (CDC)</vt:lpstr>
      <vt:lpstr>Who is at risk for sepsis?</vt:lpstr>
      <vt:lpstr>Cost per Case for Hospital Associated Sepsis</vt:lpstr>
      <vt:lpstr>Sepsis Data</vt:lpstr>
      <vt:lpstr>Top Ten Counties with the Highest Number of Sepsis Total Discharges (D/C) Q4 2017-Q3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Edna Clifton</dc:creator>
  <cp:keywords>Health Services Advisory Group, HSAG, Corporate Template</cp:keywords>
  <cp:lastModifiedBy>Ian Cordes</cp:lastModifiedBy>
  <cp:revision>28</cp:revision>
  <cp:lastPrinted>2019-03-11T12:15:03Z</cp:lastPrinted>
  <dcterms:created xsi:type="dcterms:W3CDTF">2018-08-07T13:30:42Z</dcterms:created>
  <dcterms:modified xsi:type="dcterms:W3CDTF">2019-03-28T20:04:14Z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l Types">
    <vt:lpwstr/>
  </property>
  <property fmtid="{D5CDD505-2E9C-101B-9397-08002B2CF9AE}" pid="3" name="Year">
    <vt:lpwstr/>
  </property>
  <property fmtid="{D5CDD505-2E9C-101B-9397-08002B2CF9AE}" pid="4" name="ContentTypeId">
    <vt:lpwstr>0x010100623C2548D5DE3444A71227BD332BC4C70900A6D7A54DEB9C9241859957C15A0AFF19</vt:lpwstr>
  </property>
  <property fmtid="{D5CDD505-2E9C-101B-9397-08002B2CF9AE}" pid="5" name="State/Location">
    <vt:lpwstr/>
  </property>
  <property fmtid="{D5CDD505-2E9C-101B-9397-08002B2CF9AE}" pid="6" name="Document Status">
    <vt:lpwstr/>
  </property>
</Properties>
</file>